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22"/>
  </p:notesMasterIdLst>
  <p:sldIdLst>
    <p:sldId id="256" r:id="rId2"/>
    <p:sldId id="268" r:id="rId3"/>
    <p:sldId id="273" r:id="rId4"/>
    <p:sldId id="275" r:id="rId5"/>
    <p:sldId id="276" r:id="rId6"/>
    <p:sldId id="277" r:id="rId7"/>
    <p:sldId id="278" r:id="rId8"/>
    <p:sldId id="279" r:id="rId9"/>
    <p:sldId id="289" r:id="rId10"/>
    <p:sldId id="281" r:id="rId11"/>
    <p:sldId id="285" r:id="rId12"/>
    <p:sldId id="291" r:id="rId13"/>
    <p:sldId id="290" r:id="rId14"/>
    <p:sldId id="282" r:id="rId15"/>
    <p:sldId id="286" r:id="rId16"/>
    <p:sldId id="287" r:id="rId17"/>
    <p:sldId id="288" r:id="rId18"/>
    <p:sldId id="266" r:id="rId19"/>
    <p:sldId id="283" r:id="rId20"/>
    <p:sldId id="28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68"/>
            <p14:sldId id="273"/>
            <p14:sldId id="275"/>
            <p14:sldId id="276"/>
            <p14:sldId id="277"/>
            <p14:sldId id="278"/>
            <p14:sldId id="279"/>
            <p14:sldId id="289"/>
            <p14:sldId id="281"/>
            <p14:sldId id="285"/>
            <p14:sldId id="291"/>
            <p14:sldId id="290"/>
            <p14:sldId id="282"/>
            <p14:sldId id="286"/>
            <p14:sldId id="287"/>
            <p14:sldId id="288"/>
            <p14:sldId id="266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44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14F3-3D17-4651-B607-12F5E261502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A3A2-2601-4703-AABF-386322864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6" Type="http://schemas.microsoft.com/office/2017/06/relationships/model3d" Target="../media/model3d1.glb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2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HARDWARE 3D SHADERS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DEV4 day3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DRAWING MULTIPLE 3D MESHES: </a:t>
            </a:r>
            <a:r>
              <a:rPr lang="en-US" dirty="0">
                <a:solidFill>
                  <a:schemeClr val="tx2"/>
                </a:solidFill>
              </a:rPr>
              <a:t>REQUIRMENTS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67379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Each mesh needs a matrix</a:t>
            </a:r>
            <a:r>
              <a:rPr lang="en-US" sz="2800" dirty="0"/>
              <a:t> that represents where it is in the world.</a:t>
            </a:r>
          </a:p>
          <a:p>
            <a:pPr lvl="1"/>
            <a:r>
              <a:rPr lang="en-US" sz="2800" dirty="0"/>
              <a:t>If a mesh is part of a hierarchy, it should be be multiplied down the tree until you hit world space.</a:t>
            </a:r>
          </a:p>
          <a:p>
            <a:r>
              <a:rPr lang="en-US" sz="2800" dirty="0">
                <a:solidFill>
                  <a:schemeClr val="tx2"/>
                </a:solidFill>
              </a:rPr>
              <a:t>Each scene will need a view and projection matrix</a:t>
            </a:r>
            <a:r>
              <a:rPr lang="en-US" sz="2800" dirty="0"/>
              <a:t>.</a:t>
            </a:r>
          </a:p>
          <a:p>
            <a:pPr lvl="1"/>
            <a:r>
              <a:rPr lang="en-US" sz="2800" dirty="0"/>
              <a:t>View is the inverse camera, and projection is based on FOV, AR, Near/Far. A scene might also contain a list of what to draw.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DRAWING MULTIPLE 3D MESHES: </a:t>
            </a:r>
            <a:r>
              <a:rPr lang="en-US" dirty="0">
                <a:solidFill>
                  <a:schemeClr val="tx2"/>
                </a:solidFill>
              </a:rPr>
              <a:t>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4561"/>
          </a:xfrm>
        </p:spPr>
        <p:txBody>
          <a:bodyPr>
            <a:normAutofit/>
          </a:bodyPr>
          <a:lstStyle/>
          <a:p>
            <a:r>
              <a:rPr lang="en-US" sz="2800" dirty="0"/>
              <a:t>Pre-Combine your matrices (optional) and </a:t>
            </a:r>
            <a:r>
              <a:rPr lang="en-US" sz="2800" dirty="0">
                <a:solidFill>
                  <a:schemeClr val="tx2"/>
                </a:solidFill>
              </a:rPr>
              <a:t>author a vertex shader </a:t>
            </a:r>
            <a:r>
              <a:rPr lang="en-US" sz="2800" dirty="0"/>
              <a:t>that uses them to move the vertex data to projection space.</a:t>
            </a:r>
          </a:p>
          <a:p>
            <a:r>
              <a:rPr lang="en-US" sz="2800" dirty="0">
                <a:solidFill>
                  <a:schemeClr val="tx2"/>
                </a:solidFill>
              </a:rPr>
              <a:t>Upload your matrix data</a:t>
            </a:r>
            <a:r>
              <a:rPr lang="en-US" sz="2800" dirty="0"/>
              <a:t> each frame as shader uniforms.</a:t>
            </a:r>
          </a:p>
          <a:p>
            <a:r>
              <a:rPr lang="en-US" sz="2800" dirty="0"/>
              <a:t>Instruct each </a:t>
            </a:r>
            <a:r>
              <a:rPr lang="en-US" sz="2800" dirty="0">
                <a:solidFill>
                  <a:schemeClr val="tx2"/>
                </a:solidFill>
              </a:rPr>
              <a:t>draw call</a:t>
            </a:r>
            <a:r>
              <a:rPr lang="en-US" sz="2800" dirty="0"/>
              <a:t> on which matrices to use.</a:t>
            </a:r>
          </a:p>
          <a:p>
            <a:pPr lvl="1"/>
            <a:r>
              <a:rPr lang="en-US" sz="2800" dirty="0"/>
              <a:t>Multiple ways to achieve this: Direct Overwrite, Uniform Index, Vertex ID, etc.… </a:t>
            </a:r>
          </a:p>
        </p:txBody>
      </p:sp>
    </p:spTree>
    <p:extLst>
      <p:ext uri="{BB962C8B-B14F-4D97-AF65-F5344CB8AC3E}">
        <p14:creationId xmlns:p14="http://schemas.microsoft.com/office/powerpoint/2010/main" val="1717679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8522E-21B4-4B96-BB17-1F2532D28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LETS USE RENDERDOC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7DF512-8CD3-46FC-82F2-681D73913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492" y="2374845"/>
            <a:ext cx="9299840" cy="21083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6581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DB896-3E9D-42D8-A814-FACFD392C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Cameras &amp; behaviors</a:t>
            </a:r>
          </a:p>
        </p:txBody>
      </p:sp>
      <p:pic>
        <p:nvPicPr>
          <p:cNvPr id="4" name="Picture 3" descr="A picture containing text, sky, outdoor, dirt&#10;&#10;Description automatically generated">
            <a:extLst>
              <a:ext uri="{FF2B5EF4-FFF2-40B4-BE49-F238E27FC236}">
                <a16:creationId xmlns:a16="http://schemas.microsoft.com/office/drawing/2014/main" id="{1D93AB7B-DBEE-4768-8EB2-8432A3C3F7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0" b="5332"/>
          <a:stretch/>
        </p:blipFill>
        <p:spPr>
          <a:xfrm>
            <a:off x="1141413" y="3993465"/>
            <a:ext cx="3975857" cy="26638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A person standing in front of a car in front of a building&#10;&#10;Description automatically generated with medium confidence">
            <a:extLst>
              <a:ext uri="{FF2B5EF4-FFF2-40B4-BE49-F238E27FC236}">
                <a16:creationId xmlns:a16="http://schemas.microsoft.com/office/drawing/2014/main" id="{C19C6F9E-B49C-4841-947D-E92694B778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519" y="2355583"/>
            <a:ext cx="3246896" cy="25975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Diagram, map&#10;&#10;Description automatically generated with medium confidence">
            <a:extLst>
              <a:ext uri="{FF2B5EF4-FFF2-40B4-BE49-F238E27FC236}">
                <a16:creationId xmlns:a16="http://schemas.microsoft.com/office/drawing/2014/main" id="{6048DDC5-B365-4208-8A67-6D75750F79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163396"/>
            <a:ext cx="3975857" cy="29818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C10FE782-1161-4BBE-A427-FF536796FB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204" y="4462725"/>
            <a:ext cx="3505207" cy="2194564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Vintage movie camera">
                <a:extLst>
                  <a:ext uri="{FF2B5EF4-FFF2-40B4-BE49-F238E27FC236}">
                    <a16:creationId xmlns:a16="http://schemas.microsoft.com/office/drawing/2014/main" id="{D4BE7671-0D34-457B-80CA-4D85A93DD25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27785"/>
                  </p:ext>
                </p:extLst>
              </p:nvPr>
            </p:nvGraphicFramePr>
            <p:xfrm>
              <a:off x="1054692" y="1910288"/>
              <a:ext cx="1606543" cy="1815679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06543" cy="1815679"/>
                    </a:xfrm>
                    <a:prstGeom prst="rect">
                      <a:avLst/>
                    </a:prstGeom>
                  </am3d:spPr>
                  <am3d:camera>
                    <am3d:pos x="0" y="0" z="599051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5880" d="1000000"/>
                    <am3d:preTrans dx="0" dy="-1264299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316320" ay="2370992" az="86247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1959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Vintage movie camera">
                <a:extLst>
                  <a:ext uri="{FF2B5EF4-FFF2-40B4-BE49-F238E27FC236}">
                    <a16:creationId xmlns:a16="http://schemas.microsoft.com/office/drawing/2014/main" id="{D4BE7671-0D34-457B-80CA-4D85A93DD2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54692" y="1910288"/>
                <a:ext cx="1606543" cy="18156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767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238D-CBED-4438-9417-E11098B70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CONTROLS &amp; BEHAVIORS: </a:t>
            </a:r>
            <a:r>
              <a:rPr lang="en-US" dirty="0">
                <a:solidFill>
                  <a:schemeClr val="tx2"/>
                </a:solidFill>
              </a:rPr>
              <a:t>First person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102EA-060A-43B1-B832-20C17DA68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389559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First Person Shooters</a:t>
            </a:r>
            <a:r>
              <a:rPr lang="en-US" sz="2800" dirty="0"/>
              <a:t> offset the camera vertically from the player’s collision volume. </a:t>
            </a:r>
          </a:p>
          <a:p>
            <a:r>
              <a:rPr lang="en-US" sz="2800" dirty="0">
                <a:solidFill>
                  <a:schemeClr val="tx2"/>
                </a:solidFill>
              </a:rPr>
              <a:t>Translation is handled locally</a:t>
            </a:r>
            <a:r>
              <a:rPr lang="en-US" sz="2800" dirty="0"/>
              <a:t> with the Y clamped to the ground with some bobbing. (</a:t>
            </a:r>
            <a:r>
              <a:rPr lang="en-US" sz="2800" i="1" dirty="0"/>
              <a:t>Tip: try sin/cos for the bobbing</a:t>
            </a:r>
            <a:r>
              <a:rPr lang="en-US" sz="2800" dirty="0"/>
              <a:t>)</a:t>
            </a:r>
          </a:p>
          <a:p>
            <a:r>
              <a:rPr lang="en-US" sz="2800" dirty="0">
                <a:solidFill>
                  <a:schemeClr val="tx2"/>
                </a:solidFill>
              </a:rPr>
              <a:t>Rotation is combination of Local Pitch and Global Yaw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8176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238D-CBED-4438-9417-E11098B70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CONTROLS &amp; BEHAVIORS: </a:t>
            </a:r>
            <a:r>
              <a:rPr lang="en-US" dirty="0">
                <a:solidFill>
                  <a:schemeClr val="tx2"/>
                </a:solidFill>
              </a:rPr>
              <a:t>THIRD person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102EA-060A-43B1-B832-20C17DA68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3895593"/>
          </a:xfrm>
        </p:spPr>
        <p:txBody>
          <a:bodyPr>
            <a:normAutofit/>
          </a:bodyPr>
          <a:lstStyle/>
          <a:p>
            <a:r>
              <a:rPr lang="en-US" dirty="0"/>
              <a:t>Third person and </a:t>
            </a:r>
            <a:r>
              <a:rPr lang="en-US" dirty="0">
                <a:solidFill>
                  <a:schemeClr val="tx2"/>
                </a:solidFill>
              </a:rPr>
              <a:t>driving games</a:t>
            </a:r>
            <a:r>
              <a:rPr lang="en-US" dirty="0"/>
              <a:t> will </a:t>
            </a:r>
            <a:r>
              <a:rPr lang="en-US" dirty="0">
                <a:solidFill>
                  <a:schemeClr val="tx2"/>
                </a:solidFill>
              </a:rPr>
              <a:t>record a buffer of player matrices</a:t>
            </a:r>
            <a:r>
              <a:rPr lang="en-US" dirty="0"/>
              <a:t>. </a:t>
            </a:r>
          </a:p>
          <a:p>
            <a:r>
              <a:rPr lang="en-US" dirty="0"/>
              <a:t>They then </a:t>
            </a:r>
            <a:r>
              <a:rPr lang="en-US" dirty="0">
                <a:solidFill>
                  <a:schemeClr val="tx2"/>
                </a:solidFill>
              </a:rPr>
              <a:t>interpolate between them </a:t>
            </a:r>
            <a:r>
              <a:rPr lang="en-US" dirty="0"/>
              <a:t>each frame. The camera is offset based on the result to create a smooth follow camera. </a:t>
            </a:r>
          </a:p>
          <a:p>
            <a:r>
              <a:rPr lang="en-US" dirty="0"/>
              <a:t>The camera matrix will have a </a:t>
            </a:r>
            <a:r>
              <a:rPr lang="en-US" dirty="0">
                <a:solidFill>
                  <a:schemeClr val="tx2"/>
                </a:solidFill>
              </a:rPr>
              <a:t>collision volume</a:t>
            </a:r>
            <a:r>
              <a:rPr lang="en-US" dirty="0"/>
              <a:t> to prevent it from intersecting with the level geometry. </a:t>
            </a:r>
          </a:p>
          <a:p>
            <a:r>
              <a:rPr lang="en-US" dirty="0"/>
              <a:t>These cameras typically will have </a:t>
            </a:r>
            <a:r>
              <a:rPr lang="en-US" dirty="0">
                <a:solidFill>
                  <a:schemeClr val="tx2"/>
                </a:solidFill>
              </a:rPr>
              <a:t>Pitch and Yaw but no Roll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1989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238D-CBED-4438-9417-E11098B70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CONTROLS &amp; BEHAVIORS: </a:t>
            </a:r>
            <a:r>
              <a:rPr lang="en-US" dirty="0">
                <a:solidFill>
                  <a:schemeClr val="tx2"/>
                </a:solidFill>
              </a:rPr>
              <a:t>FLYING/SPACE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102EA-060A-43B1-B832-20C17DA68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3895593"/>
          </a:xfrm>
        </p:spPr>
        <p:txBody>
          <a:bodyPr>
            <a:normAutofit/>
          </a:bodyPr>
          <a:lstStyle/>
          <a:p>
            <a:r>
              <a:rPr lang="en-US" sz="2800" dirty="0"/>
              <a:t>Space and Flying games also use interpolated follow cameras. </a:t>
            </a:r>
          </a:p>
          <a:p>
            <a:r>
              <a:rPr lang="en-US" sz="2800" dirty="0"/>
              <a:t>However, these </a:t>
            </a:r>
            <a:r>
              <a:rPr lang="en-US" sz="2800" dirty="0">
                <a:solidFill>
                  <a:schemeClr val="tx2"/>
                </a:solidFill>
              </a:rPr>
              <a:t>allow for Roll</a:t>
            </a:r>
            <a:r>
              <a:rPr lang="en-US" sz="2800" dirty="0"/>
              <a:t> and try to keep the camera </a:t>
            </a:r>
            <a:r>
              <a:rPr lang="en-US" sz="2800" dirty="0">
                <a:solidFill>
                  <a:schemeClr val="tx2"/>
                </a:solidFill>
              </a:rPr>
              <a:t>pointed toward the path of flight/targeting</a:t>
            </a:r>
            <a:r>
              <a:rPr lang="en-US" sz="2800" dirty="0"/>
              <a:t> instead of just the vehicle itself.</a:t>
            </a:r>
          </a:p>
          <a:p>
            <a:r>
              <a:rPr lang="en-US" sz="2800" dirty="0"/>
              <a:t>Addionally these and third person cameras typically allow the user </a:t>
            </a:r>
            <a:r>
              <a:rPr lang="en-US" sz="2800" dirty="0">
                <a:solidFill>
                  <a:schemeClr val="tx2"/>
                </a:solidFill>
              </a:rPr>
              <a:t>some direct control over orbiting the camera globally</a:t>
            </a:r>
            <a:r>
              <a:rPr lang="en-US" sz="2800" dirty="0"/>
              <a:t> around the user’s avatar. </a:t>
            </a:r>
          </a:p>
        </p:txBody>
      </p:sp>
    </p:spTree>
    <p:extLst>
      <p:ext uri="{BB962C8B-B14F-4D97-AF65-F5344CB8AC3E}">
        <p14:creationId xmlns:p14="http://schemas.microsoft.com/office/powerpoint/2010/main" val="6750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238D-CBED-4438-9417-E11098B70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CONTROLS &amp; BEHAVIORS: </a:t>
            </a:r>
            <a:r>
              <a:rPr lang="en-US" dirty="0">
                <a:solidFill>
                  <a:schemeClr val="tx2"/>
                </a:solidFill>
              </a:rPr>
              <a:t>STRATEGY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102EA-060A-43B1-B832-20C17DA68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3895593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Strategy and classic PC role-playing games often use a </a:t>
            </a:r>
            <a:r>
              <a:rPr lang="en-US" sz="2800" dirty="0">
                <a:solidFill>
                  <a:schemeClr val="tx2"/>
                </a:solidFill>
              </a:rPr>
              <a:t>fixed vertical/top-down camera.</a:t>
            </a:r>
          </a:p>
          <a:p>
            <a:r>
              <a:rPr lang="en-US" sz="2800" dirty="0"/>
              <a:t>The Y position adjusts based on the height of the current terrain.</a:t>
            </a:r>
          </a:p>
          <a:p>
            <a:r>
              <a:rPr lang="en-US" sz="2800" dirty="0"/>
              <a:t>FOV Zoom is optional and generally depends on a design choice. </a:t>
            </a:r>
          </a:p>
          <a:p>
            <a:r>
              <a:rPr lang="en-US" sz="2800" dirty="0">
                <a:solidFill>
                  <a:schemeClr val="tx2"/>
                </a:solidFill>
              </a:rPr>
              <a:t>Global Yaw</a:t>
            </a:r>
            <a:r>
              <a:rPr lang="en-US" sz="2800" dirty="0"/>
              <a:t> is often supported but Pitch and Roll are very limited or disabled.</a:t>
            </a:r>
          </a:p>
          <a:p>
            <a:r>
              <a:rPr lang="en-US" sz="2800" dirty="0"/>
              <a:t>Meshes blocking the camera will often have </a:t>
            </a:r>
            <a:r>
              <a:rPr lang="en-US" sz="2800" dirty="0">
                <a:solidFill>
                  <a:schemeClr val="tx2"/>
                </a:solidFill>
              </a:rPr>
              <a:t>transparency forced on</a:t>
            </a:r>
            <a:r>
              <a:rPr lang="en-US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4618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9BEA-5772-4279-909F-58FF8A3B6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Placeholder: PIVOT MATRIX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29D48-154E-4026-830F-0A6AB756A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76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Coordinate SYSTEMS</a:t>
            </a:r>
          </a:p>
        </p:txBody>
      </p:sp>
      <p:pic>
        <p:nvPicPr>
          <p:cNvPr id="4" name="Picture 10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53201" y="2209800"/>
            <a:ext cx="3868947" cy="3505200"/>
          </a:xfrm>
          <a:prstGeom prst="rect">
            <a:avLst/>
          </a:prstGeom>
          <a:noFill/>
          <a:ln w="12700" cap="sq">
            <a:solidFill>
              <a:schemeClr val="bg1"/>
            </a:solidFill>
            <a:miter lim="800000"/>
            <a:headEnd type="none" w="sm" len="sm"/>
            <a:tailEnd type="none" w="sm" len="sm"/>
          </a:ln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828800" y="2209801"/>
            <a:ext cx="4724400" cy="3617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indent="-342900" defTabSz="9144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You can pretty much choose </a:t>
            </a:r>
            <a:r>
              <a:rPr lang="en-US" sz="2800" dirty="0"/>
              <a:t>what axis means what (labels) and even choose the axis polarity. (+/-)</a:t>
            </a:r>
          </a:p>
          <a:p>
            <a:pPr marL="342900" indent="-342900" defTabSz="9144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800" dirty="0"/>
              <a:t>What matters is your </a:t>
            </a:r>
            <a:r>
              <a:rPr lang="en-US" sz="2800" dirty="0">
                <a:solidFill>
                  <a:schemeClr val="tx2"/>
                </a:solidFill>
              </a:rPr>
              <a:t>3D coordinates </a:t>
            </a:r>
            <a:r>
              <a:rPr lang="en-US" sz="2800" dirty="0"/>
              <a:t>be </a:t>
            </a:r>
            <a:r>
              <a:rPr lang="en-US" sz="2800" dirty="0">
                <a:solidFill>
                  <a:schemeClr val="tx2"/>
                </a:solidFill>
              </a:rPr>
              <a:t>converted</a:t>
            </a:r>
            <a:r>
              <a:rPr lang="en-US" sz="2800" dirty="0"/>
              <a:t> to the API’s final </a:t>
            </a:r>
            <a:r>
              <a:rPr lang="en-US" sz="2800" dirty="0">
                <a:solidFill>
                  <a:schemeClr val="tx2"/>
                </a:solidFill>
              </a:rPr>
              <a:t>NDC</a:t>
            </a:r>
            <a:r>
              <a:rPr lang="en-US" sz="2800" dirty="0"/>
              <a:t> representation.</a:t>
            </a:r>
          </a:p>
          <a:p>
            <a:pPr marL="342900" indent="-342900" defTabSz="9144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800" dirty="0"/>
              <a:t>This conversion is one of the roles of the </a:t>
            </a:r>
            <a:r>
              <a:rPr lang="en-US" sz="2800" dirty="0">
                <a:solidFill>
                  <a:schemeClr val="tx2"/>
                </a:solidFill>
              </a:rPr>
              <a:t>projection matrix</a:t>
            </a:r>
            <a:r>
              <a:rPr lang="en-US" sz="2800" dirty="0"/>
              <a:t>. (and is why they differ per API)</a:t>
            </a:r>
          </a:p>
          <a:p>
            <a:pPr marL="342900" indent="-342900" defTabSz="9144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800" dirty="0"/>
              <a:t>The most common coordinate systems are </a:t>
            </a:r>
            <a:r>
              <a:rPr lang="en-US" sz="2800" dirty="0">
                <a:solidFill>
                  <a:schemeClr val="tx2"/>
                </a:solidFill>
              </a:rPr>
              <a:t>left-handed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tx2"/>
                </a:solidFill>
              </a:rPr>
              <a:t>right-handed</a:t>
            </a:r>
            <a:r>
              <a:rPr lang="en-US" sz="2800" dirty="0"/>
              <a:t> systems. (right-handed has Z flipped)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3FBB28-B327-4320-9EE4-58D244381520}"/>
              </a:ext>
            </a:extLst>
          </p:cNvPr>
          <p:cNvSpPr txBox="1"/>
          <p:nvPr/>
        </p:nvSpPr>
        <p:spPr>
          <a:xfrm>
            <a:off x="6918470" y="5715000"/>
            <a:ext cx="313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Left-Handed Coordinate System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8B339-7C2C-425B-AA24-D56D0AEF9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PLACEHOLDER: MATRIX HEIRARCHY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83DE-1E39-45B1-84DD-2A907AA1E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lipWirefram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54347" y="4309134"/>
            <a:ext cx="3233072" cy="239095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</p:spPr>
      </p:pic>
      <p:pic>
        <p:nvPicPr>
          <p:cNvPr id="8" name="Picture 7" descr="ProjectFromView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04581" y="4309134"/>
            <a:ext cx="4696969" cy="2390953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SPATIAL VERTEX TRANSFORMS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26680" y="4750402"/>
            <a:ext cx="4272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 SPACE PROJECTED (NEAR CLIP SPACE)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75605" y="5916316"/>
            <a:ext cx="2184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NORMALIZED DEVICE </a:t>
            </a:r>
          </a:p>
          <a:p>
            <a:r>
              <a:rPr lang="en-US" dirty="0">
                <a:sym typeface="Wingdings" panose="05000000000000000000" pitchFamily="2" charset="2"/>
              </a:rPr>
              <a:t>COORDINATE SPACE</a:t>
            </a:r>
            <a:endParaRPr lang="en-US" dirty="0"/>
          </a:p>
        </p:txBody>
      </p:sp>
      <p:pic>
        <p:nvPicPr>
          <p:cNvPr id="5" name="Picture 4" descr="localspace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76359" y="1771407"/>
            <a:ext cx="2359906" cy="200523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</p:pic>
      <p:sp>
        <p:nvSpPr>
          <p:cNvPr id="18" name="Right Arrow 17"/>
          <p:cNvSpPr/>
          <p:nvPr/>
        </p:nvSpPr>
        <p:spPr>
          <a:xfrm>
            <a:off x="3154593" y="2481142"/>
            <a:ext cx="821765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ocalspac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43154" y="1776941"/>
            <a:ext cx="2232668" cy="200523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3911074" y="1760509"/>
            <a:ext cx="249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WORLD/GLOBAL SPACE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9130" y="3364889"/>
            <a:ext cx="2300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LOCAL/OBJECT SPACE</a:t>
            </a:r>
          </a:p>
        </p:txBody>
      </p:sp>
      <p:pic>
        <p:nvPicPr>
          <p:cNvPr id="7" name="Picture 6" descr="CameraInView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45349" y="1768599"/>
            <a:ext cx="3445144" cy="2196074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7168064" y="1760509"/>
            <a:ext cx="2486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INVERSE CAMERA SPACE</a:t>
            </a:r>
          </a:p>
          <a:p>
            <a:r>
              <a:rPr lang="en-US" dirty="0"/>
              <a:t>A.K.A VIEW SPACE</a:t>
            </a:r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07AFB406-70BC-4A8D-9237-2ACC0C7DBAB4}"/>
              </a:ext>
            </a:extLst>
          </p:cNvPr>
          <p:cNvSpPr/>
          <p:nvPr/>
        </p:nvSpPr>
        <p:spPr>
          <a:xfrm rot="5400000" flipV="1">
            <a:off x="6170826" y="149932"/>
            <a:ext cx="596836" cy="8242502"/>
          </a:xfrm>
          <a:prstGeom prst="bentArrow">
            <a:avLst>
              <a:gd name="adj1" fmla="val 23702"/>
              <a:gd name="adj2" fmla="val 39931"/>
              <a:gd name="adj3" fmla="val 50000"/>
              <a:gd name="adj4" fmla="val 39613"/>
            </a:avLst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6350027" y="2481142"/>
            <a:ext cx="809942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18">
            <a:extLst>
              <a:ext uri="{FF2B5EF4-FFF2-40B4-BE49-F238E27FC236}">
                <a16:creationId xmlns:a16="http://schemas.microsoft.com/office/drawing/2014/main" id="{3FB0893F-749E-43B7-BAEA-57365C8EE8D9}"/>
              </a:ext>
            </a:extLst>
          </p:cNvPr>
          <p:cNvSpPr/>
          <p:nvPr/>
        </p:nvSpPr>
        <p:spPr>
          <a:xfrm>
            <a:off x="6422977" y="5210761"/>
            <a:ext cx="809942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8304E-B9DF-43EE-983F-FD104CAA4405}"/>
              </a:ext>
            </a:extLst>
          </p:cNvPr>
          <p:cNvSpPr txBox="1"/>
          <p:nvPr/>
        </p:nvSpPr>
        <p:spPr>
          <a:xfrm>
            <a:off x="909130" y="1758960"/>
            <a:ext cx="2300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06508A-C0D3-4D40-AA95-539DABBE4608}"/>
              </a:ext>
            </a:extLst>
          </p:cNvPr>
          <p:cNvSpPr/>
          <p:nvPr/>
        </p:nvSpPr>
        <p:spPr>
          <a:xfrm>
            <a:off x="3911074" y="3564010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SHADER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750A3AA-846D-4E35-AB34-2937EC4481B2}"/>
              </a:ext>
            </a:extLst>
          </p:cNvPr>
          <p:cNvSpPr/>
          <p:nvPr/>
        </p:nvSpPr>
        <p:spPr>
          <a:xfrm>
            <a:off x="9793671" y="1673820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SHADER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20227A9-E6C4-4023-B7DC-7793CC0374CE}"/>
              </a:ext>
            </a:extLst>
          </p:cNvPr>
          <p:cNvSpPr/>
          <p:nvPr/>
        </p:nvSpPr>
        <p:spPr>
          <a:xfrm>
            <a:off x="5567972" y="6448756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SHADER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ED45AC-312A-4181-ACC1-41D6D3E6B573}"/>
              </a:ext>
            </a:extLst>
          </p:cNvPr>
          <p:cNvSpPr/>
          <p:nvPr/>
        </p:nvSpPr>
        <p:spPr>
          <a:xfrm>
            <a:off x="844067" y="1673820"/>
            <a:ext cx="865570" cy="26980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BUFFER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B742E-8708-47B3-9C5E-41EE0A7FF2CB}"/>
              </a:ext>
            </a:extLst>
          </p:cNvPr>
          <p:cNvSpPr/>
          <p:nvPr/>
        </p:nvSpPr>
        <p:spPr>
          <a:xfrm>
            <a:off x="7152666" y="4221125"/>
            <a:ext cx="1169923" cy="269806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RASTERIZER</a:t>
            </a:r>
          </a:p>
        </p:txBody>
      </p:sp>
      <p:sp>
        <p:nvSpPr>
          <p:cNvPr id="32" name="Right Arrow 18">
            <a:extLst>
              <a:ext uri="{FF2B5EF4-FFF2-40B4-BE49-F238E27FC236}">
                <a16:creationId xmlns:a16="http://schemas.microsoft.com/office/drawing/2014/main" id="{E47C9DD2-361E-4090-92D1-E37C743EEAED}"/>
              </a:ext>
            </a:extLst>
          </p:cNvPr>
          <p:cNvSpPr/>
          <p:nvPr/>
        </p:nvSpPr>
        <p:spPr>
          <a:xfrm>
            <a:off x="10505568" y="4778876"/>
            <a:ext cx="908934" cy="146060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2F0626B2-614E-444B-817C-41339D2ACC79}"/>
              </a:ext>
            </a:extLst>
          </p:cNvPr>
          <p:cNvSpPr/>
          <p:nvPr/>
        </p:nvSpPr>
        <p:spPr>
          <a:xfrm>
            <a:off x="9411492" y="4221125"/>
            <a:ext cx="1230541" cy="269806"/>
          </a:xfrm>
          <a:prstGeom prst="trapezoid">
            <a:avLst>
              <a:gd name="adj" fmla="val 60985"/>
            </a:avLst>
          </a:prstGeom>
          <a:solidFill>
            <a:schemeClr val="bg2">
              <a:lumMod val="90000"/>
              <a:lumOff val="1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XYZ/W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17">
            <a:extLst>
              <a:ext uri="{FF2B5EF4-FFF2-40B4-BE49-F238E27FC236}">
                <a16:creationId xmlns:a16="http://schemas.microsoft.com/office/drawing/2014/main" id="{A92002CF-0E01-4ED3-A8E1-6FBD1B3F1784}"/>
              </a:ext>
            </a:extLst>
          </p:cNvPr>
          <p:cNvSpPr/>
          <p:nvPr/>
        </p:nvSpPr>
        <p:spPr>
          <a:xfrm>
            <a:off x="10193944" y="3676683"/>
            <a:ext cx="821765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Local/OBJECT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981201"/>
            <a:ext cx="4191000" cy="3987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original space</a:t>
            </a:r>
            <a:r>
              <a:rPr lang="en-US" dirty="0"/>
              <a:t> in which your vertex data is </a:t>
            </a:r>
            <a:r>
              <a:rPr lang="en-US" dirty="0">
                <a:solidFill>
                  <a:schemeClr val="tx2"/>
                </a:solidFill>
              </a:rPr>
              <a:t>defined</a:t>
            </a:r>
            <a:r>
              <a:rPr lang="en-US" dirty="0"/>
              <a:t>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origin</a:t>
            </a:r>
            <a:r>
              <a:rPr lang="en-US" dirty="0"/>
              <a:t> represents the </a:t>
            </a:r>
            <a:r>
              <a:rPr lang="en-US" dirty="0">
                <a:solidFill>
                  <a:schemeClr val="tx2"/>
                </a:solidFill>
              </a:rPr>
              <a:t>point</a:t>
            </a:r>
            <a:r>
              <a:rPr lang="en-US" dirty="0"/>
              <a:t> where your vertex data is </a:t>
            </a:r>
            <a:r>
              <a:rPr lang="en-US" dirty="0">
                <a:solidFill>
                  <a:schemeClr val="tx2"/>
                </a:solidFill>
              </a:rPr>
              <a:t>translated, rotated and scaled about</a:t>
            </a:r>
            <a:r>
              <a:rPr lang="en-US" dirty="0"/>
              <a:t>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pivot/delta matrix </a:t>
            </a:r>
            <a:r>
              <a:rPr lang="en-US" dirty="0"/>
              <a:t>is often used to adjust the point of a meshes local transformations.  </a:t>
            </a:r>
          </a:p>
        </p:txBody>
      </p:sp>
      <p:pic>
        <p:nvPicPr>
          <p:cNvPr id="4" name="Picture 3" descr="localspac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72202" y="1981201"/>
            <a:ext cx="4021742" cy="3987800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5" name="Oval 4"/>
          <p:cNvSpPr/>
          <p:nvPr/>
        </p:nvSpPr>
        <p:spPr>
          <a:xfrm>
            <a:off x="8322589" y="2995047"/>
            <a:ext cx="228600" cy="228600"/>
          </a:xfrm>
          <a:prstGeom prst="ellips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54EE39-0C98-4D44-90B5-E2CE136C19B6}"/>
              </a:ext>
            </a:extLst>
          </p:cNvPr>
          <p:cNvSpPr/>
          <p:nvPr/>
        </p:nvSpPr>
        <p:spPr>
          <a:xfrm>
            <a:off x="9406881" y="1906295"/>
            <a:ext cx="865570" cy="26980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BUFFER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17">
            <a:extLst>
              <a:ext uri="{FF2B5EF4-FFF2-40B4-BE49-F238E27FC236}">
                <a16:creationId xmlns:a16="http://schemas.microsoft.com/office/drawing/2014/main" id="{E5C52C5E-3147-4644-9A72-B3B03F019514}"/>
              </a:ext>
            </a:extLst>
          </p:cNvPr>
          <p:cNvSpPr/>
          <p:nvPr/>
        </p:nvSpPr>
        <p:spPr>
          <a:xfrm>
            <a:off x="10579328" y="3629755"/>
            <a:ext cx="821765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World/GLOBAL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1904999"/>
            <a:ext cx="4267200" cy="404634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space where the all the 3D models, lights and other </a:t>
            </a:r>
            <a:r>
              <a:rPr lang="en-US" dirty="0">
                <a:solidFill>
                  <a:schemeClr val="tx2"/>
                </a:solidFill>
              </a:rPr>
              <a:t>objects</a:t>
            </a:r>
            <a:r>
              <a:rPr lang="en-US" dirty="0"/>
              <a:t> are defined and manipulated.</a:t>
            </a:r>
          </a:p>
          <a:p>
            <a:r>
              <a:rPr lang="en-US" dirty="0"/>
              <a:t>This represents the space we as humans tend to define things in when describing our surroundings.</a:t>
            </a:r>
          </a:p>
          <a:p>
            <a:r>
              <a:rPr lang="en-US" dirty="0"/>
              <a:t>Even away from the origin, </a:t>
            </a:r>
            <a:r>
              <a:rPr lang="en-US" dirty="0">
                <a:solidFill>
                  <a:schemeClr val="tx2"/>
                </a:solidFill>
              </a:rPr>
              <a:t>each object maintains a local space</a:t>
            </a:r>
            <a:r>
              <a:rPr lang="en-US" dirty="0"/>
              <a:t>. The pivot axis in this image represent that space.</a:t>
            </a:r>
          </a:p>
          <a:p>
            <a:r>
              <a:rPr lang="en-US" dirty="0"/>
              <a:t>Matrix </a:t>
            </a:r>
            <a:r>
              <a:rPr lang="en-US" dirty="0">
                <a:solidFill>
                  <a:schemeClr val="tx2"/>
                </a:solidFill>
              </a:rPr>
              <a:t>multiplication order</a:t>
            </a:r>
            <a:r>
              <a:rPr lang="en-US" dirty="0"/>
              <a:t> impacts which space an object will move through. (local or global)</a:t>
            </a:r>
          </a:p>
        </p:txBody>
      </p:sp>
      <p:pic>
        <p:nvPicPr>
          <p:cNvPr id="4" name="Picture 3" descr="localspac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19800" y="1904999"/>
            <a:ext cx="4559528" cy="387428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</p:pic>
      <p:sp>
        <p:nvSpPr>
          <p:cNvPr id="5" name="Oval 4"/>
          <p:cNvSpPr/>
          <p:nvPr/>
        </p:nvSpPr>
        <p:spPr>
          <a:xfrm>
            <a:off x="6592019" y="3696419"/>
            <a:ext cx="150962" cy="150962"/>
          </a:xfrm>
          <a:prstGeom prst="ellips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A6CDF7-302B-4CF2-947A-0D0A44195D6E}"/>
              </a:ext>
            </a:extLst>
          </p:cNvPr>
          <p:cNvSpPr/>
          <p:nvPr/>
        </p:nvSpPr>
        <p:spPr>
          <a:xfrm>
            <a:off x="9769433" y="1827282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SHADER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17">
            <a:extLst>
              <a:ext uri="{FF2B5EF4-FFF2-40B4-BE49-F238E27FC236}">
                <a16:creationId xmlns:a16="http://schemas.microsoft.com/office/drawing/2014/main" id="{48898494-F73A-4364-80A5-2EBD3A54532D}"/>
              </a:ext>
            </a:extLst>
          </p:cNvPr>
          <p:cNvSpPr/>
          <p:nvPr/>
        </p:nvSpPr>
        <p:spPr>
          <a:xfrm rot="5400000">
            <a:off x="8330540" y="5583167"/>
            <a:ext cx="821765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CAMERA SPACE (VIEW SPACE)</a:t>
            </a:r>
          </a:p>
        </p:txBody>
      </p:sp>
      <p:pic>
        <p:nvPicPr>
          <p:cNvPr id="8" name="Picture 7" descr="CameraInView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4412" y="2097088"/>
            <a:ext cx="5292434" cy="337361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</p:pic>
      <p:sp>
        <p:nvSpPr>
          <p:cNvPr id="53" name="TextBox 52"/>
          <p:cNvSpPr txBox="1"/>
          <p:nvPr/>
        </p:nvSpPr>
        <p:spPr>
          <a:xfrm>
            <a:off x="1141414" y="2054381"/>
            <a:ext cx="4954586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Defines how world space objects are relative to a camera/viewing matrix.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A camera is </a:t>
            </a:r>
            <a:r>
              <a:rPr lang="en-US" sz="1900" dirty="0">
                <a:solidFill>
                  <a:schemeClr val="tx2"/>
                </a:solidFill>
              </a:rPr>
              <a:t>just another world space object </a:t>
            </a:r>
            <a:r>
              <a:rPr lang="en-US" sz="1900" dirty="0"/>
              <a:t>(a 4x4 matrix) that has no geometry data associated with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The </a:t>
            </a:r>
            <a:r>
              <a:rPr lang="en-US" sz="1900" dirty="0">
                <a:solidFill>
                  <a:schemeClr val="tx2"/>
                </a:solidFill>
              </a:rPr>
              <a:t>XYZ position is the Eye</a:t>
            </a:r>
            <a:r>
              <a:rPr lang="en-US" sz="1900" dirty="0"/>
              <a:t> and the </a:t>
            </a:r>
            <a:r>
              <a:rPr lang="en-US" sz="1900" dirty="0">
                <a:solidFill>
                  <a:schemeClr val="tx2"/>
                </a:solidFill>
              </a:rPr>
              <a:t>3x3 orientation is the Angle</a:t>
            </a:r>
            <a:r>
              <a:rPr lang="en-US" sz="1900" dirty="0"/>
              <a:t> from which we view  world space.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We can manipulate it like any other object, but we must </a:t>
            </a:r>
            <a:r>
              <a:rPr lang="en-US" sz="1900" dirty="0">
                <a:solidFill>
                  <a:schemeClr val="tx2"/>
                </a:solidFill>
              </a:rPr>
              <a:t>invert</a:t>
            </a:r>
            <a:r>
              <a:rPr lang="en-US" sz="1900" dirty="0"/>
              <a:t> a copy of it right before sending it to our shaders.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This means when vertices are multiplied by it, they are placed </a:t>
            </a:r>
            <a:r>
              <a:rPr lang="en-US" sz="1900" dirty="0">
                <a:solidFill>
                  <a:schemeClr val="tx2"/>
                </a:solidFill>
              </a:rPr>
              <a:t>relative to the matrix origin</a:t>
            </a:r>
            <a:r>
              <a:rPr lang="en-US" sz="1900" dirty="0"/>
              <a:t>. </a:t>
            </a:r>
          </a:p>
        </p:txBody>
      </p:sp>
      <p:sp>
        <p:nvSpPr>
          <p:cNvPr id="54" name="Oval 53"/>
          <p:cNvSpPr/>
          <p:nvPr/>
        </p:nvSpPr>
        <p:spPr>
          <a:xfrm>
            <a:off x="10041147" y="4594436"/>
            <a:ext cx="162464" cy="159588"/>
          </a:xfrm>
          <a:prstGeom prst="ellips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03A1829-C65D-4FD2-AF38-F2309A193F6F}"/>
              </a:ext>
            </a:extLst>
          </p:cNvPr>
          <p:cNvSpPr/>
          <p:nvPr/>
        </p:nvSpPr>
        <p:spPr>
          <a:xfrm>
            <a:off x="10596150" y="2004892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SHADER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ight Arrow 17">
            <a:extLst>
              <a:ext uri="{FF2B5EF4-FFF2-40B4-BE49-F238E27FC236}">
                <a16:creationId xmlns:a16="http://schemas.microsoft.com/office/drawing/2014/main" id="{2F859012-88D3-4533-AA59-D22099A03DFF}"/>
              </a:ext>
            </a:extLst>
          </p:cNvPr>
          <p:cNvSpPr/>
          <p:nvPr/>
        </p:nvSpPr>
        <p:spPr>
          <a:xfrm>
            <a:off x="11329261" y="3687055"/>
            <a:ext cx="821765" cy="596836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Projection/CLIP Space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1413" y="2098329"/>
            <a:ext cx="495314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There are two common types of projection matrix: </a:t>
            </a:r>
            <a:r>
              <a:rPr lang="en-US" sz="2200" dirty="0">
                <a:solidFill>
                  <a:schemeClr val="tx2"/>
                </a:solidFill>
              </a:rPr>
              <a:t>perspective</a:t>
            </a:r>
            <a:r>
              <a:rPr lang="en-US" sz="2200" dirty="0"/>
              <a:t> and </a:t>
            </a:r>
            <a:r>
              <a:rPr lang="en-US" sz="2200" dirty="0">
                <a:solidFill>
                  <a:schemeClr val="tx2"/>
                </a:solidFill>
              </a:rPr>
              <a:t>orthographic</a:t>
            </a:r>
            <a:r>
              <a:rPr lang="en-US" sz="22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Both types account for the </a:t>
            </a:r>
            <a:r>
              <a:rPr lang="en-US" sz="2200" dirty="0">
                <a:solidFill>
                  <a:schemeClr val="tx2"/>
                </a:solidFill>
              </a:rPr>
              <a:t>aspect ratio</a:t>
            </a:r>
            <a:r>
              <a:rPr lang="en-US" sz="2200" dirty="0"/>
              <a:t>, </a:t>
            </a:r>
            <a:r>
              <a:rPr lang="en-US" sz="2200" dirty="0">
                <a:solidFill>
                  <a:schemeClr val="tx2"/>
                </a:solidFill>
              </a:rPr>
              <a:t>adjust Z depths</a:t>
            </a:r>
            <a:r>
              <a:rPr lang="en-US" sz="2200" dirty="0"/>
              <a:t> to fall between NDC near/far (for Z buffering) and </a:t>
            </a:r>
            <a:r>
              <a:rPr lang="en-US" sz="2200" dirty="0">
                <a:solidFill>
                  <a:schemeClr val="tx2"/>
                </a:solidFill>
              </a:rPr>
              <a:t>convert to an API’s NDC</a:t>
            </a:r>
            <a:r>
              <a:rPr lang="en-US" sz="2200" dirty="0"/>
              <a:t> axis if required.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 perspective projection will also </a:t>
            </a:r>
            <a:r>
              <a:rPr lang="en-US" sz="2200" dirty="0">
                <a:solidFill>
                  <a:schemeClr val="tx2"/>
                </a:solidFill>
              </a:rPr>
              <a:t>inject Z into W</a:t>
            </a:r>
            <a:r>
              <a:rPr lang="en-US" sz="2200" dirty="0"/>
              <a:t> so that vertices farther away are scaled during the </a:t>
            </a:r>
            <a:r>
              <a:rPr lang="en-US" sz="2200" dirty="0">
                <a:solidFill>
                  <a:schemeClr val="tx2"/>
                </a:solidFill>
              </a:rPr>
              <a:t>perspective divide</a:t>
            </a:r>
            <a:r>
              <a:rPr lang="en-US" sz="2200" dirty="0"/>
              <a:t>. (Performed by the Rasterizer)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7FDC70-11C2-4804-9E97-292A1D398330}"/>
              </a:ext>
            </a:extLst>
          </p:cNvPr>
          <p:cNvGrpSpPr/>
          <p:nvPr/>
        </p:nvGrpSpPr>
        <p:grpSpPr>
          <a:xfrm>
            <a:off x="6096000" y="2097088"/>
            <a:ext cx="5233261" cy="3776770"/>
            <a:chOff x="6096000" y="2097088"/>
            <a:chExt cx="6019370" cy="3064108"/>
          </a:xfrm>
        </p:grpSpPr>
        <p:pic>
          <p:nvPicPr>
            <p:cNvPr id="5" name="Picture 4" descr="ProjectFromView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6000" y="2097088"/>
              <a:ext cx="6019370" cy="306410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</p:pic>
        <p:sp>
          <p:nvSpPr>
            <p:cNvPr id="8" name="Oval 7"/>
            <p:cNvSpPr/>
            <p:nvPr/>
          </p:nvSpPr>
          <p:spPr>
            <a:xfrm>
              <a:off x="8484080" y="4027967"/>
              <a:ext cx="135147" cy="139460"/>
            </a:xfrm>
            <a:prstGeom prst="ellipse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cxnSpLocks/>
            </p:cNvCxnSpPr>
            <p:nvPr/>
          </p:nvCxnSpPr>
          <p:spPr>
            <a:xfrm flipV="1">
              <a:off x="6988834" y="2148847"/>
              <a:ext cx="2035834" cy="2355013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/>
            </p:cNvCxnSpPr>
            <p:nvPr/>
          </p:nvCxnSpPr>
          <p:spPr>
            <a:xfrm flipV="1">
              <a:off x="7066472" y="3163889"/>
              <a:ext cx="4973128" cy="1400355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/>
            </p:cNvCxnSpPr>
            <p:nvPr/>
          </p:nvCxnSpPr>
          <p:spPr>
            <a:xfrm>
              <a:off x="7049220" y="4633255"/>
              <a:ext cx="4684143" cy="276045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cxnSpLocks/>
            </p:cNvCxnSpPr>
            <p:nvPr/>
          </p:nvCxnSpPr>
          <p:spPr>
            <a:xfrm flipV="1">
              <a:off x="7006087" y="3503195"/>
              <a:ext cx="2078966" cy="1061049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/>
            </p:cNvCxnSpPr>
            <p:nvPr/>
          </p:nvCxnSpPr>
          <p:spPr>
            <a:xfrm>
              <a:off x="9102306" y="2157473"/>
              <a:ext cx="2958860" cy="992038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/>
            </p:cNvCxnSpPr>
            <p:nvPr/>
          </p:nvCxnSpPr>
          <p:spPr>
            <a:xfrm>
              <a:off x="9093680" y="3494568"/>
              <a:ext cx="2641121" cy="1421921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 flipH="1" flipV="1">
              <a:off x="9041922" y="2148847"/>
              <a:ext cx="34505" cy="1371601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 flipV="1">
              <a:off x="11741990" y="3192644"/>
              <a:ext cx="310551" cy="1742537"/>
            </a:xfrm>
            <a:prstGeom prst="line">
              <a:avLst/>
            </a:prstGeom>
            <a:ln>
              <a:solidFill>
                <a:srgbClr val="7030A0"/>
              </a:solidFill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D3B572F-727F-4692-AAA1-EDC6D149F93D}"/>
              </a:ext>
            </a:extLst>
          </p:cNvPr>
          <p:cNvSpPr/>
          <p:nvPr/>
        </p:nvSpPr>
        <p:spPr>
          <a:xfrm>
            <a:off x="10476355" y="2004857"/>
            <a:ext cx="902521" cy="269806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SHADER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ight Arrow 18">
            <a:extLst>
              <a:ext uri="{FF2B5EF4-FFF2-40B4-BE49-F238E27FC236}">
                <a16:creationId xmlns:a16="http://schemas.microsoft.com/office/drawing/2014/main" id="{D9FAC326-E0B1-4071-8F6E-C2B6CDAAE0D0}"/>
              </a:ext>
            </a:extLst>
          </p:cNvPr>
          <p:cNvSpPr/>
          <p:nvPr/>
        </p:nvSpPr>
        <p:spPr>
          <a:xfrm>
            <a:off x="10032326" y="2698697"/>
            <a:ext cx="908934" cy="146060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DEVICE COORDINATE SPACE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957750" y="4571417"/>
            <a:ext cx="8074576" cy="2131600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Projection Space</a:t>
            </a:r>
            <a:r>
              <a:rPr lang="en-US" sz="2400" dirty="0"/>
              <a:t> is also where the graphics hardware </a:t>
            </a:r>
            <a:r>
              <a:rPr lang="en-US" sz="2400" dirty="0">
                <a:solidFill>
                  <a:schemeClr val="tx2"/>
                </a:solidFill>
              </a:rPr>
              <a:t>clips lines and triangles </a:t>
            </a:r>
            <a:r>
              <a:rPr lang="en-US" sz="2400" dirty="0"/>
              <a:t>to the near-plane. (Rasterizer Input Space)</a:t>
            </a:r>
          </a:p>
          <a:p>
            <a:r>
              <a:rPr lang="en-US" dirty="0"/>
              <a:t>After near-plane clipping is performed, the </a:t>
            </a:r>
            <a:r>
              <a:rPr lang="en-US" dirty="0">
                <a:solidFill>
                  <a:schemeClr val="tx2"/>
                </a:solidFill>
              </a:rPr>
              <a:t>perspective divide</a:t>
            </a:r>
            <a:r>
              <a:rPr lang="en-US" dirty="0"/>
              <a:t> is applied to each clipped vertex. (XYZ/W)</a:t>
            </a:r>
          </a:p>
          <a:p>
            <a:r>
              <a:rPr lang="en-US" dirty="0"/>
              <a:t>Now the 3D primitives can be interpreted as </a:t>
            </a:r>
            <a:r>
              <a:rPr lang="en-US" dirty="0">
                <a:solidFill>
                  <a:schemeClr val="tx2"/>
                </a:solidFill>
              </a:rPr>
              <a:t>2D shapes</a:t>
            </a:r>
            <a:r>
              <a:rPr lang="en-US" dirty="0"/>
              <a:t>. Drawing is performed and interpolated attributes are sent to the </a:t>
            </a:r>
            <a:r>
              <a:rPr lang="en-US" dirty="0">
                <a:solidFill>
                  <a:schemeClr val="tx2"/>
                </a:solidFill>
              </a:rPr>
              <a:t>Pixel Shader</a:t>
            </a:r>
            <a:r>
              <a:rPr lang="en-US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5C19B5-405E-49B4-B111-B1CE2D49A356}"/>
              </a:ext>
            </a:extLst>
          </p:cNvPr>
          <p:cNvGrpSpPr/>
          <p:nvPr/>
        </p:nvGrpSpPr>
        <p:grpSpPr>
          <a:xfrm>
            <a:off x="6424252" y="2227165"/>
            <a:ext cx="3608074" cy="2322686"/>
            <a:chOff x="6477000" y="3810000"/>
            <a:chExt cx="3844804" cy="2843348"/>
          </a:xfrm>
          <a:solidFill>
            <a:schemeClr val="bg2"/>
          </a:solidFill>
        </p:grpSpPr>
        <p:pic>
          <p:nvPicPr>
            <p:cNvPr id="5" name="Picture 4" descr="ClipWireframe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77000" y="3810000"/>
              <a:ext cx="3844804" cy="2843348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</p:pic>
        <p:sp>
          <p:nvSpPr>
            <p:cNvPr id="8" name="Oval 7"/>
            <p:cNvSpPr/>
            <p:nvPr/>
          </p:nvSpPr>
          <p:spPr>
            <a:xfrm>
              <a:off x="9537940" y="4609381"/>
              <a:ext cx="127958" cy="125084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7">
            <a:extLst>
              <a:ext uri="{FF2B5EF4-FFF2-40B4-BE49-F238E27FC236}">
                <a16:creationId xmlns:a16="http://schemas.microsoft.com/office/drawing/2014/main" id="{E0D75B8A-D787-4373-A2C0-5B56A4330C1B}"/>
              </a:ext>
            </a:extLst>
          </p:cNvPr>
          <p:cNvSpPr/>
          <p:nvPr/>
        </p:nvSpPr>
        <p:spPr>
          <a:xfrm>
            <a:off x="5770935" y="3136533"/>
            <a:ext cx="821765" cy="596836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4D851745-5193-4F9A-97B8-9572B4543DF6}"/>
              </a:ext>
            </a:extLst>
          </p:cNvPr>
          <p:cNvSpPr/>
          <p:nvPr/>
        </p:nvSpPr>
        <p:spPr>
          <a:xfrm>
            <a:off x="9003709" y="2133032"/>
            <a:ext cx="1230541" cy="269806"/>
          </a:xfrm>
          <a:prstGeom prst="trapezoid">
            <a:avLst>
              <a:gd name="adj" fmla="val 60985"/>
            </a:avLst>
          </a:prstGeom>
          <a:solidFill>
            <a:schemeClr val="bg2">
              <a:lumMod val="90000"/>
              <a:lumOff val="1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XYZ/W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205AC49-F47B-4BB6-B021-9482EB796DFC}"/>
              </a:ext>
            </a:extLst>
          </p:cNvPr>
          <p:cNvGrpSpPr/>
          <p:nvPr/>
        </p:nvGrpSpPr>
        <p:grpSpPr>
          <a:xfrm>
            <a:off x="1957750" y="2227165"/>
            <a:ext cx="3810000" cy="2322686"/>
            <a:chOff x="1957750" y="2227165"/>
            <a:chExt cx="3810000" cy="2322686"/>
          </a:xfrm>
        </p:grpSpPr>
        <p:pic>
          <p:nvPicPr>
            <p:cNvPr id="6" name="Picture 5" descr="fig2_6.jpg">
              <a:hlinkClick r:id="rId3"/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57750" y="2227165"/>
              <a:ext cx="3810000" cy="23226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</p:pic>
        <p:sp>
          <p:nvSpPr>
            <p:cNvPr id="11" name="Isosceles Triangle 10"/>
            <p:cNvSpPr/>
            <p:nvPr/>
          </p:nvSpPr>
          <p:spPr>
            <a:xfrm flipV="1">
              <a:off x="2110150" y="2379565"/>
              <a:ext cx="381000" cy="762000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462393" y="2352248"/>
              <a:ext cx="67576" cy="6182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2268299" y="3096997"/>
              <a:ext cx="67576" cy="6182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flipV="1">
              <a:off x="4319950" y="3141565"/>
              <a:ext cx="457200" cy="457200"/>
            </a:xfrm>
            <a:prstGeom prst="triangle">
              <a:avLst>
                <a:gd name="adj" fmla="val 100000"/>
              </a:avLst>
            </a:prstGeom>
            <a:solidFill>
              <a:srgbClr val="00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 flipH="1">
              <a:off x="4698536" y="3073991"/>
              <a:ext cx="132786" cy="125084"/>
            </a:xfrm>
            <a:prstGeom prst="ellipse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4734018" y="3557070"/>
              <a:ext cx="79076" cy="76200"/>
            </a:xfrm>
            <a:prstGeom prst="ellipse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flipH="1">
              <a:off x="4291195" y="3105621"/>
              <a:ext cx="79076" cy="76200"/>
            </a:xfrm>
            <a:prstGeom prst="ellipse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071329" y="2357999"/>
              <a:ext cx="67576" cy="6182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D121B61-3F73-46A6-92ED-8306A4908A01}"/>
              </a:ext>
            </a:extLst>
          </p:cNvPr>
          <p:cNvSpPr/>
          <p:nvPr/>
        </p:nvSpPr>
        <p:spPr>
          <a:xfrm>
            <a:off x="5511040" y="2133032"/>
            <a:ext cx="1169923" cy="269806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RASTERIZER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8D363-E029-4A38-958B-8329EB31E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3D MESHES/OBJECTS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BA873-683A-475E-B435-1758DDDBD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36" y="2097088"/>
            <a:ext cx="7336551" cy="43881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066595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1905</TotalTime>
  <Words>959</Words>
  <Application>Microsoft Office PowerPoint</Application>
  <PresentationFormat>Widescreen</PresentationFormat>
  <Paragraphs>86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Tw Cen MT</vt:lpstr>
      <vt:lpstr>Circuit</vt:lpstr>
      <vt:lpstr>HARDWARE 3D SHADERS</vt:lpstr>
      <vt:lpstr>3D Coordinate SYSTEMS</vt:lpstr>
      <vt:lpstr>SPATIAL VERTEX TRANSFORMS</vt:lpstr>
      <vt:lpstr>Local/OBJECT Space</vt:lpstr>
      <vt:lpstr>World/GLOBAL Space</vt:lpstr>
      <vt:lpstr>INVERSE CAMERA SPACE (VIEW SPACE)</vt:lpstr>
      <vt:lpstr>Projection/CLIP Space</vt:lpstr>
      <vt:lpstr>NORMALIZED DEVICE COORDINATE SPACE</vt:lpstr>
      <vt:lpstr>MULTIPLE 3D MESHES/OBJECTS</vt:lpstr>
      <vt:lpstr>DRAWING MULTIPLE 3D MESHES: REQUIRMENTS</vt:lpstr>
      <vt:lpstr>DRAWING MULTIPLE 3D MESHES: EXECUTION</vt:lpstr>
      <vt:lpstr>DEMO: LETS USE RENDERDOC</vt:lpstr>
      <vt:lpstr>3D Cameras &amp; behaviors</vt:lpstr>
      <vt:lpstr>CAMERA CONTROLS &amp; BEHAVIORS: First person</vt:lpstr>
      <vt:lpstr>CAMERA CONTROLS &amp; BEHAVIORS: THIRD person</vt:lpstr>
      <vt:lpstr>CAMERA CONTROLS &amp; BEHAVIORS: FLYING/SPACE</vt:lpstr>
      <vt:lpstr>CAMERA CONTROLS &amp; BEHAVIORS: STRATEGY</vt:lpstr>
      <vt:lpstr>PowerPoint Presentation</vt:lpstr>
      <vt:lpstr>Placeholder: PIVOT MATRIX EXAMPLE</vt:lpstr>
      <vt:lpstr>PLACEHOLDER: MATRIX HEIRARCHY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Lari Norri</cp:lastModifiedBy>
  <cp:revision>72</cp:revision>
  <dcterms:created xsi:type="dcterms:W3CDTF">2021-08-29T16:51:40Z</dcterms:created>
  <dcterms:modified xsi:type="dcterms:W3CDTF">2021-10-25T17:07:31Z</dcterms:modified>
</cp:coreProperties>
</file>

<file path=docProps/thumbnail.jpeg>
</file>